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320" r:id="rId2"/>
    <p:sldId id="300" r:id="rId3"/>
    <p:sldId id="343" r:id="rId4"/>
    <p:sldId id="351" r:id="rId5"/>
    <p:sldId id="344" r:id="rId6"/>
    <p:sldId id="342" r:id="rId7"/>
    <p:sldId id="345" r:id="rId8"/>
    <p:sldId id="346" r:id="rId9"/>
    <p:sldId id="347" r:id="rId10"/>
    <p:sldId id="348" r:id="rId11"/>
    <p:sldId id="349" r:id="rId12"/>
    <p:sldId id="35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</p:sldIdLst>
  <p:sldSz cx="18288000" cy="10287000"/>
  <p:notesSz cx="6761163" cy="9942513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XqvI2u7Yw/w6nloz4e1v0jXVS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BA3"/>
    <a:srgbClr val="2D368F"/>
    <a:srgbClr val="FF33CC"/>
    <a:srgbClr val="FB9BFB"/>
    <a:srgbClr val="9CF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7689" autoAdjust="0"/>
  </p:normalViewPr>
  <p:slideViewPr>
    <p:cSldViewPr snapToGrid="0">
      <p:cViewPr varScale="1">
        <p:scale>
          <a:sx n="60" d="100"/>
          <a:sy n="60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959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2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6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14b79414f_0_13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c14b79414f_0_13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c14b79414f_0_13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14b79414f_0_136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c14b79414f_0_136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c14b79414f_0_13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c14b79414f_0_13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c14b79414f_0_13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14b79414f_0_13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c14b79414f_0_1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c14b79414f_0_13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c14b79414f_0_13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c14b79414f_0_13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14b79414f_0_13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c14b79414f_0_13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c14b79414f_0_13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c14b79414f_0_13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c14b79414f_0_13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14b79414f_0_13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c14b79414f_0_1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g1c14b79414f_0_13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g1c14b79414f_0_13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c14b79414f_0_13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c14b79414f_0_13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14b79414f_0_13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c14b79414f_0_13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c14b79414f_0_13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g1c14b79414f_0_13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c14b79414f_0_13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1c14b79414f_0_13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c14b79414f_0_13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c14b79414f_0_13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14b79414f_0_13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c14b79414f_0_13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c14b79414f_0_13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c14b79414f_0_13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14b79414f_0_13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c14b79414f_0_13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c14b79414f_0_13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g1c14b79414f_0_13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c14b79414f_0_13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c14b79414f_0_13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14b79414f_0_13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c14b79414f_0_13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c14b79414f_0_13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g1c14b79414f_0_13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c14b79414f_0_13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c14b79414f_0_13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14b79414f_0_13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c14b79414f_0_136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c14b79414f_0_13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c14b79414f_0_13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c14b79414f_0_13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8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14b79414f_0_12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1c14b79414f_0_12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c14b79414f_0_12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1c14b79414f_0_12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c14b79414f_0_12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7FB0B240FDD365178B7D6D50DD7107AA671E7F3B6923CEDDA1CEAC2677E2027039AEEF1040AF654C561C18954tAN5G" TargetMode="External"/><Relationship Id="rId7" Type="http://schemas.openxmlformats.org/officeDocument/2006/relationships/image" Target="../media/image3.png"/><Relationship Id="rId2" Type="http://schemas.openxmlformats.org/officeDocument/2006/relationships/hyperlink" Target="consultantplus://offline/ref=17FB0B240FDD365178B7D6D50DD7107AA17BEDF5B5983CEDDA1CEAC2677E2027039AEEF1040AF654C561C18954tAN5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17FB0B240FDD365178B7D6C30EBB4D72AD72B1FBB4943FBF8E49EC95382E267251DAB0A85746BD59C377DD8952B8F31B8Bt0NEG" TargetMode="External"/><Relationship Id="rId5" Type="http://schemas.openxmlformats.org/officeDocument/2006/relationships/hyperlink" Target="consultantplus://offline/ref=17FB0B240FDD365178B7D6D50DD7107AA17AE9F2B4973CEDDA1CEAC2677E2027039AEEF1040AF654C561C18954tAN5G" TargetMode="External"/><Relationship Id="rId4" Type="http://schemas.openxmlformats.org/officeDocument/2006/relationships/hyperlink" Target="consultantplus://offline/ref=17FB0B240FDD365178B7D6D50DD7107AA17AE9F5BC903CEDDA1CEAC2677E2027039AEEF1040AF654C561C18954tAN5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2;p1">
            <a:extLst>
              <a:ext uri="{FF2B5EF4-FFF2-40B4-BE49-F238E27FC236}">
                <a16:creationId xmlns="" xmlns:a16="http://schemas.microsoft.com/office/drawing/2014/main" id="{D6FD0699-F279-54DE-0ED0-67D418A095E6}"/>
              </a:ext>
            </a:extLst>
          </p:cNvPr>
          <p:cNvSpPr/>
          <p:nvPr/>
        </p:nvSpPr>
        <p:spPr>
          <a:xfrm>
            <a:off x="0" y="-66792"/>
            <a:ext cx="18287996" cy="2527788"/>
          </a:xfrm>
          <a:custGeom>
            <a:avLst/>
            <a:gdLst/>
            <a:ahLst/>
            <a:cxnLst/>
            <a:rect l="l" t="t" r="r" b="b"/>
            <a:pathLst>
              <a:path w="4816592" h="704757" extrusionOk="0">
                <a:moveTo>
                  <a:pt x="0" y="0"/>
                </a:moveTo>
                <a:lnTo>
                  <a:pt x="4816592" y="0"/>
                </a:lnTo>
                <a:lnTo>
                  <a:pt x="4816592" y="704757"/>
                </a:lnTo>
                <a:lnTo>
                  <a:pt x="0" y="704757"/>
                </a:lnTo>
                <a:close/>
              </a:path>
            </a:pathLst>
          </a:custGeom>
          <a:solidFill>
            <a:srgbClr val="1F5BA2"/>
          </a:solidFill>
          <a:ln>
            <a:noFill/>
          </a:ln>
        </p:spPr>
      </p:sp>
      <p:sp>
        <p:nvSpPr>
          <p:cNvPr id="159" name="Google Shape;159;p1"/>
          <p:cNvSpPr/>
          <p:nvPr/>
        </p:nvSpPr>
        <p:spPr>
          <a:xfrm>
            <a:off x="-5" y="2315511"/>
            <a:ext cx="18288000" cy="6295459"/>
          </a:xfrm>
          <a:prstGeom prst="rect">
            <a:avLst/>
          </a:prstGeom>
          <a:gradFill>
            <a:gsLst>
              <a:gs pos="35000">
                <a:srgbClr val="D7C8B5"/>
              </a:gs>
              <a:gs pos="100000">
                <a:schemeClr val="accent1">
                  <a:tint val="15000"/>
                  <a:satMod val="350000"/>
                  <a:lumMod val="32000"/>
                  <a:lumOff val="68000"/>
                  <a:alpha val="96000"/>
                </a:schemeClr>
              </a:gs>
            </a:gsLst>
            <a:lin ang="162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1" name="Google Shape;181;p1"/>
          <p:cNvGrpSpPr/>
          <p:nvPr/>
        </p:nvGrpSpPr>
        <p:grpSpPr>
          <a:xfrm>
            <a:off x="-1" y="8465723"/>
            <a:ext cx="18287996" cy="2096539"/>
            <a:chOff x="0" y="-47625"/>
            <a:chExt cx="4816592" cy="860425"/>
          </a:xfrm>
        </p:grpSpPr>
        <p:sp>
          <p:nvSpPr>
            <p:cNvPr id="182" name="Google Shape;182;p1"/>
            <p:cNvSpPr/>
            <p:nvPr/>
          </p:nvSpPr>
          <p:spPr>
            <a:xfrm>
              <a:off x="0" y="0"/>
              <a:ext cx="4816592" cy="704757"/>
            </a:xfrm>
            <a:custGeom>
              <a:avLst/>
              <a:gdLst/>
              <a:ahLst/>
              <a:cxnLst/>
              <a:rect l="l" t="t" r="r" b="b"/>
              <a:pathLst>
                <a:path w="4816592" h="70475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704757"/>
                  </a:lnTo>
                  <a:lnTo>
                    <a:pt x="0" y="704757"/>
                  </a:lnTo>
                  <a:close/>
                </a:path>
              </a:pathLst>
            </a:custGeom>
            <a:solidFill>
              <a:srgbClr val="1F5BA2"/>
            </a:solidFill>
            <a:ln>
              <a:noFill/>
            </a:ln>
          </p:spPr>
        </p:sp>
        <p:sp>
          <p:nvSpPr>
            <p:cNvPr id="183" name="Google Shape;183;p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1299" y="440678"/>
            <a:ext cx="6292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Саратов»</a:t>
            </a:r>
          </a:p>
        </p:txBody>
      </p:sp>
      <p:pic>
        <p:nvPicPr>
          <p:cNvPr id="3" name="Picture 2" descr="D:\User\Desktop\Администрация_города_Саратова_герб.png">
            <a:extLst>
              <a:ext uri="{FF2B5EF4-FFF2-40B4-BE49-F238E27FC236}">
                <a16:creationId xmlns="" xmlns:a16="http://schemas.microsoft.com/office/drawing/2014/main" id="{65FFA2AC-216D-7719-C663-2348465A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6" y="411628"/>
            <a:ext cx="1396413" cy="13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57D966F-1FF5-CDB7-9956-66D6317C8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301" y="-681720"/>
            <a:ext cx="4878189" cy="3757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483EA7-0138-7F9E-03AB-35589D8B280D}"/>
              </a:ext>
            </a:extLst>
          </p:cNvPr>
          <p:cNvSpPr txBox="1"/>
          <p:nvPr/>
        </p:nvSpPr>
        <p:spPr>
          <a:xfrm>
            <a:off x="7376882" y="8730919"/>
            <a:ext cx="368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DB99E6-28A5-3D22-F918-C0BE1F3C3317}"/>
              </a:ext>
            </a:extLst>
          </p:cNvPr>
          <p:cNvSpPr txBox="1"/>
          <p:nvPr/>
        </p:nvSpPr>
        <p:spPr>
          <a:xfrm>
            <a:off x="729337" y="2476406"/>
            <a:ext cx="16829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муниципальной услуги </a:t>
            </a:r>
          </a:p>
          <a:p>
            <a:pPr lvl="0"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«Отдых детей в муниципальных организациях отдыха и оздоровления» 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Обновления работы системы ЕПГУ в 2024 году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7521" y="5933314"/>
            <a:ext cx="7043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Начальник отдела социализации, воспитания и дополнительного образования детей и молодежи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комитета по образованию муниципального образования  «Город Саратов»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Миленькина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78" t="10802" r="21576" b="20031"/>
          <a:stretch/>
        </p:blipFill>
        <p:spPr>
          <a:xfrm>
            <a:off x="604520" y="3450844"/>
            <a:ext cx="9530080" cy="505968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5520"/>
            <a:ext cx="3529890" cy="1322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3740" y="322995"/>
            <a:ext cx="239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71842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18560" y="1743773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льготного права предоставления сертификата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10240" y="4019804"/>
            <a:ext cx="6807200" cy="57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lvl="0" algn="ctr"/>
            <a:endParaRPr lang="ru-RU" sz="3600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  указаны в п.2.8 административного регламента о предоставлении муниципальной услуги</a:t>
            </a:r>
            <a:endParaRPr lang="ru-RU" sz="3600" b="1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131" t="10660" r="12909" b="20728"/>
          <a:stretch/>
        </p:blipFill>
        <p:spPr>
          <a:xfrm>
            <a:off x="674817" y="3495040"/>
            <a:ext cx="11583223" cy="558800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77253"/>
            <a:ext cx="3529890" cy="1322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4220" y="377904"/>
            <a:ext cx="239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71842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18560" y="1743773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право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268960" y="3779520"/>
            <a:ext cx="4409440" cy="2052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0447020" y="4856480"/>
            <a:ext cx="2608580" cy="975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9372600" y="5669100"/>
            <a:ext cx="863600" cy="84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736320" y="3825428"/>
            <a:ext cx="3474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появляется выпадающий список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6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89" t="22500" r="24700" b="15625"/>
          <a:stretch/>
        </p:blipFill>
        <p:spPr>
          <a:xfrm>
            <a:off x="457200" y="846138"/>
            <a:ext cx="6103620" cy="452628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65" t="34999" r="24524" b="33751"/>
          <a:stretch/>
        </p:blipFill>
        <p:spPr>
          <a:xfrm>
            <a:off x="457200" y="7406232"/>
            <a:ext cx="6103620" cy="228600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633" t="35312" r="23470" b="6563"/>
          <a:stretch/>
        </p:blipFill>
        <p:spPr>
          <a:xfrm>
            <a:off x="7246620" y="3154272"/>
            <a:ext cx="6492240" cy="425196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13337540" y="574040"/>
            <a:ext cx="4409440" cy="2052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804900" y="1061591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подсказки 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063740" y="1417638"/>
            <a:ext cx="60579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218920" y="2948940"/>
            <a:ext cx="1323340" cy="12573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150610" y="2241486"/>
            <a:ext cx="7186930" cy="46165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0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89" t="25624" r="26105" b="11876"/>
          <a:stretch/>
        </p:blipFill>
        <p:spPr>
          <a:xfrm>
            <a:off x="457200" y="1668849"/>
            <a:ext cx="5920740" cy="457200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25161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390" t="48749" r="25929" b="10314"/>
          <a:stretch/>
        </p:blipFill>
        <p:spPr>
          <a:xfrm>
            <a:off x="434340" y="6720840"/>
            <a:ext cx="5943600" cy="299466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281" t="35000" r="23821" b="14687"/>
          <a:stretch/>
        </p:blipFill>
        <p:spPr>
          <a:xfrm>
            <a:off x="9875520" y="5383440"/>
            <a:ext cx="6492240" cy="368046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824" y="1784334"/>
            <a:ext cx="4432176" cy="2078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34552" y="2243549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подсказки 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427324" y="4096851"/>
            <a:ext cx="1168400" cy="8301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72" y="2113358"/>
            <a:ext cx="4432176" cy="2078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2380" y="2342579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Выпадающий список</a:t>
            </a:r>
          </a:p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766560" y="3954849"/>
            <a:ext cx="845820" cy="54496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065072" y="4421495"/>
            <a:ext cx="2284668" cy="32137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3225800" y="200621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право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8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04" t="24382" r="21361" b="25931"/>
          <a:stretch/>
        </p:blipFill>
        <p:spPr>
          <a:xfrm>
            <a:off x="731520" y="3406050"/>
            <a:ext cx="9323620" cy="441207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77253"/>
            <a:ext cx="3529890" cy="1322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4220" y="384728"/>
            <a:ext cx="239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71842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18560" y="1743773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спортивного лагеря возможен, 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обучается в спортивной школе 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4540" y="4049342"/>
            <a:ext cx="6807200" cy="575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lvl="0" algn="ctr"/>
            <a:endParaRPr lang="ru-RU" sz="3600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п.2.8 административного регламента о предоставлении муниципальной услуги</a:t>
            </a:r>
          </a:p>
          <a:p>
            <a:pPr lvl="0" algn="ctr"/>
            <a:r>
              <a:rPr lang="ru-RU" sz="36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ДОБАВИТЬ!!!</a:t>
            </a:r>
            <a:endParaRPr lang="ru-RU" sz="3600" b="1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93" t="10625" r="22592" b="5000"/>
          <a:stretch/>
        </p:blipFill>
        <p:spPr>
          <a:xfrm>
            <a:off x="1417320" y="3497580"/>
            <a:ext cx="9486900" cy="6172200"/>
          </a:xfrm>
          <a:prstGeom prst="rect">
            <a:avLst/>
          </a:prstGeom>
          <a:ln w="1270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77253"/>
            <a:ext cx="3529890" cy="1322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6155" y="309642"/>
            <a:ext cx="239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" y="1782762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4705" y="1646079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подачи заявления?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51960" y="4183380"/>
            <a:ext cx="7063740" cy="3406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743180" y="3497580"/>
            <a:ext cx="4409440" cy="2052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154660" y="3662620"/>
            <a:ext cx="382989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</a:p>
          <a:p>
            <a:pPr lvl="0" algn="ctr"/>
            <a:r>
              <a:rPr lang="ru-RU" sz="32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ранее сделанного </a:t>
            </a:r>
          </a:p>
          <a:p>
            <a:pPr lvl="0" algn="ctr"/>
            <a:r>
              <a:rPr lang="ru-RU" sz="32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</a:t>
            </a:r>
          </a:p>
          <a:p>
            <a:pPr lvl="0" algn="ctr"/>
            <a:r>
              <a:rPr lang="ru-RU" sz="32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1315700" y="4693671"/>
            <a:ext cx="1211580" cy="4726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77253"/>
            <a:ext cx="3529890" cy="1322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400923"/>
            <a:ext cx="35253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9-13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" y="1782762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59710" y="1782762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данные заявителя и ребенка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9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17977" r="26437" b="39196"/>
          <a:stretch/>
        </p:blipFill>
        <p:spPr bwMode="auto">
          <a:xfrm>
            <a:off x="1045032" y="3042743"/>
            <a:ext cx="5567478" cy="3274057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7954" r="21724" b="18966"/>
          <a:stretch/>
        </p:blipFill>
        <p:spPr bwMode="auto">
          <a:xfrm>
            <a:off x="3828771" y="5533695"/>
            <a:ext cx="5330309" cy="4035974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" y="368300"/>
            <a:ext cx="3530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8768" y="478671"/>
            <a:ext cx="2820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7680" y="1782762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59710" y="1782762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приоритетного лагеря и смены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25494" r="24712" b="34782"/>
          <a:stretch/>
        </p:blipFill>
        <p:spPr bwMode="auto">
          <a:xfrm>
            <a:off x="9695568" y="3042743"/>
            <a:ext cx="6542690" cy="3405355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258800" y="7126014"/>
            <a:ext cx="4750845" cy="263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lvl="0" algn="ctr"/>
            <a:endParaRPr lang="ru-RU" sz="3600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допустимый возраст</a:t>
            </a:r>
            <a:endParaRPr lang="ru-RU" sz="3600" b="1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326414" y="5139559"/>
            <a:ext cx="4540469" cy="1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2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t="17770" r="25287" b="41115"/>
          <a:stretch/>
        </p:blipFill>
        <p:spPr bwMode="auto">
          <a:xfrm>
            <a:off x="487680" y="3137338"/>
            <a:ext cx="6321972" cy="3524578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7680" y="1798527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40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и смены при отсутствии мест в  приоритетный лагерь</a:t>
            </a:r>
            <a:endParaRPr lang="ru-RU" sz="4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27900"/>
            <a:ext cx="4163148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7680" y="438271"/>
            <a:ext cx="45257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7647" r="26092" b="11425"/>
          <a:stretch/>
        </p:blipFill>
        <p:spPr bwMode="auto">
          <a:xfrm>
            <a:off x="7740869" y="3137338"/>
            <a:ext cx="6542690" cy="6080291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693462" y="7126014"/>
            <a:ext cx="3316183" cy="231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lvl="0" algn="ctr"/>
            <a:endParaRPr lang="ru-RU" sz="3600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выбора</a:t>
            </a:r>
            <a:endParaRPr lang="ru-RU" sz="3600" b="1" dirty="0">
              <a:solidFill>
                <a:srgbClr val="1F497D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18690" r="25632" b="37172"/>
          <a:stretch/>
        </p:blipFill>
        <p:spPr bwMode="auto">
          <a:xfrm>
            <a:off x="5864771" y="3358053"/>
            <a:ext cx="6369269" cy="3783725"/>
          </a:xfrm>
          <a:prstGeom prst="rect">
            <a:avLst/>
          </a:prstGeom>
          <a:ln w="1270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1" y="257941"/>
            <a:ext cx="416401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8151" y="1798527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отправлено</a:t>
            </a:r>
            <a:endParaRPr lang="ru-RU" sz="4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155" y="368312"/>
            <a:ext cx="2820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8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/>
        </p:nvSpPr>
        <p:spPr>
          <a:xfrm>
            <a:off x="1003920" y="7058124"/>
            <a:ext cx="514125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96571" marR="0" lvl="1" indent="-2482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endParaRPr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765080" y="748145"/>
            <a:ext cx="941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8288000" cy="121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2D36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710" y="2349063"/>
            <a:ext cx="153556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Миленькина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Татьяна Николаевна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отдела 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социализации, воспитания  и дополнительного образования детей и молодежи комитета по образованию администрации муниципального образования «Город Саратов»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452) 29-65-15</a:t>
            </a:r>
          </a:p>
          <a:p>
            <a:pPr marL="571500" indent="-571500">
              <a:buFont typeface="Wingdings" pitchFamily="2" charset="2"/>
              <a:buChar char="ü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Эл. почта: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sarobraz.ovr@yandex.ru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6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1186" y="243107"/>
            <a:ext cx="8229600" cy="1143000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ВАЖНО!!!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166" y="2025869"/>
            <a:ext cx="15292552" cy="6172200"/>
          </a:xfrm>
        </p:spPr>
        <p:txBody>
          <a:bodyPr>
            <a:normAutofit lnSpcReduction="10000"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4800" dirty="0">
                <a:latin typeface="Times New Roman" pitchFamily="18" charset="0"/>
                <a:ea typeface="Times New Roman"/>
                <a:cs typeface="Times New Roman" pitchFamily="18" charset="0"/>
              </a:rPr>
              <a:t>Распределение сертификатов на основании поданных заявлений осуществляется с 20 по 30 апреля.</a:t>
            </a:r>
          </a:p>
          <a:p>
            <a:pPr indent="342900" algn="just">
              <a:spcBef>
                <a:spcPts val="1100"/>
              </a:spcBef>
            </a:pPr>
            <a:r>
              <a:rPr lang="ru-RU" sz="4800" dirty="0">
                <a:latin typeface="Times New Roman" pitchFamily="18" charset="0"/>
                <a:ea typeface="Times New Roman"/>
                <a:cs typeface="Times New Roman" pitchFamily="18" charset="0"/>
              </a:rPr>
              <a:t>Выдача заявителям сертификатов осуществляется ежегодно с 5 мая.</a:t>
            </a:r>
          </a:p>
          <a:p>
            <a:pPr indent="342900" algn="just">
              <a:spcBef>
                <a:spcPts val="1100"/>
              </a:spcBef>
            </a:pPr>
            <a:r>
              <a:rPr lang="ru-RU" sz="4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Выдача </a:t>
            </a:r>
            <a:r>
              <a:rPr lang="ru-RU" sz="4800" dirty="0">
                <a:latin typeface="Times New Roman" pitchFamily="18" charset="0"/>
                <a:ea typeface="Times New Roman"/>
                <a:cs typeface="Times New Roman" pitchFamily="18" charset="0"/>
              </a:rPr>
              <a:t>заявителю сертификата в лагерь - </a:t>
            </a:r>
            <a:r>
              <a:rPr lang="ru-RU" sz="4800" u="sng" dirty="0">
                <a:latin typeface="Times New Roman" pitchFamily="18" charset="0"/>
                <a:ea typeface="Times New Roman"/>
                <a:cs typeface="Times New Roman" pitchFamily="18" charset="0"/>
              </a:rPr>
              <a:t>с 5 мая в течение 30 календарных дней, но не позднее дня, предшествующего началу смены в соответствующем лагере</a:t>
            </a:r>
            <a:r>
              <a:rPr lang="ru-RU" sz="4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0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0" y="64039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9920" y="1554660"/>
            <a:ext cx="14417040" cy="72845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Административный регламент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предоставления муниципальной услуги «Постановка на учет и предоставление мест для детей в муниципальных организациях отдыха детей  и их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оздоровления», утвержденный постановлением главы администрации муниципального образования «Город Саратов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 20 ноября 2017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года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№ 3529</a:t>
            </a:r>
            <a:endParaRPr lang="ru-RU" sz="4400" b="1" dirty="0"/>
          </a:p>
          <a:p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8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16679917" cy="5021317"/>
          </a:xfrm>
        </p:spPr>
        <p:txBody>
          <a:bodyPr>
            <a:no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СТАЛО:</a:t>
            </a:r>
          </a:p>
          <a:p>
            <a:pPr indent="342900" algn="just">
              <a:spcBef>
                <a:spcPts val="1100"/>
              </a:spcBef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2.8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Льготы на право внеочередного либо первоочередного предоставления сертификатов в лагеря в соответствии с действующим законодательством имеют следующие категории детей:</a:t>
            </a: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2.8.1. Внеочередное право предоставления сертификатов в лагеря установлено для детей прокуроров, сотрудников Следственного комитета Российской Федерации, судей,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также детей военнослужащих,  сотрудников войск национальной гвардии, граждан, пребывавших, в добровольческих формированиях, 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семью.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spcBef>
                <a:spcPts val="1100"/>
              </a:spcBef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2.8.2. Первоочередное право предоставления сертификатов в лагеря установлено для детей граждан, указанных в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ФЗ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"О дополнительных гарантиях по социальной поддержке детей-сирот и детей, оставшихся без попечения родителей",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ФЗ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"О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Федерации",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/>
              </a:rPr>
              <a:t>ФЗ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"О полиции",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/>
              </a:rPr>
              <a:t>ФЗ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"О статусе военнослужащих",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/>
              </a:rPr>
              <a:t>ЗСО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"О мерах социальной поддержки многодетных семей в Саратовской области".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3201"/>
            <a:ext cx="16991025" cy="11644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92780" y="184621"/>
            <a:ext cx="121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- СТАЛО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4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642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029" y="282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получения услуги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8457" y="2253343"/>
            <a:ext cx="15402910" cy="4526100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труктурные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подразделения администрации муниципального образования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«Город Саратов»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МФЦ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диный портал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государственных и муниципальных услуг (www.gosuslugi.ru)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(ЕПГУ)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8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-51529"/>
            <a:ext cx="18386426" cy="13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4955" y="-51871"/>
            <a:ext cx="16091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2D368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Получение муниципальной услуги посредством подачи заявления </a:t>
            </a:r>
          </a:p>
          <a:p>
            <a:pPr lvl="0" algn="ctr"/>
            <a:r>
              <a:rPr lang="ru-RU" sz="3600" b="1" dirty="0" smtClean="0">
                <a:solidFill>
                  <a:srgbClr val="2D368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через платформу ЕПГУ</a:t>
            </a:r>
            <a:endParaRPr lang="ru-RU" sz="3600" b="1" dirty="0">
              <a:solidFill>
                <a:srgbClr val="2D368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14" y="2402603"/>
            <a:ext cx="1338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- с 1 февраля по 31 марта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760" y="1479273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5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52714" y="3483878"/>
            <a:ext cx="1558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работы системы: 00.00 – время Московское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14" y="4632414"/>
            <a:ext cx="15582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услуги: родитель (законный представитель)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(! не дети)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14" y="6600150"/>
            <a:ext cx="15582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оказывается для жителей муниципального образования «Город Саратов»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16" t="5799" b="5312"/>
          <a:stretch/>
        </p:blipFill>
        <p:spPr>
          <a:xfrm>
            <a:off x="457200" y="3303769"/>
            <a:ext cx="12405360" cy="64322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231219"/>
            <a:ext cx="3505200" cy="1297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" y="420826"/>
            <a:ext cx="371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71842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960" y="171842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услуги на ЕГПУ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27760" y="4920198"/>
            <a:ext cx="3596640" cy="479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386560" y="5332799"/>
            <a:ext cx="2479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algn="ctr"/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2023 года не будет принят в систему</a:t>
            </a:r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253"/>
            <a:ext cx="3529890" cy="1322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0826"/>
            <a:ext cx="371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718429"/>
            <a:ext cx="169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18560" y="17437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кого подаете заявление?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866" t="10106" r="12207" b="22672"/>
          <a:stretch/>
        </p:blipFill>
        <p:spPr>
          <a:xfrm>
            <a:off x="609599" y="3850142"/>
            <a:ext cx="10789921" cy="491744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291" y="5534666"/>
            <a:ext cx="3621338" cy="3302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75865" y="6126300"/>
            <a:ext cx="3050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algn="ctr"/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СЕБЯ</a:t>
            </a:r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1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253"/>
            <a:ext cx="3529890" cy="1322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547" y="309642"/>
            <a:ext cx="32431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r>
              <a:rPr lang="ru-RU" sz="6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endParaRPr lang="ru-RU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272" t="4478" r="23202" b="25346"/>
          <a:stretch/>
        </p:blipFill>
        <p:spPr>
          <a:xfrm>
            <a:off x="457200" y="2044620"/>
            <a:ext cx="8427720" cy="457229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115" t="10521" r="25169" b="18646"/>
          <a:stretch/>
        </p:blipFill>
        <p:spPr>
          <a:xfrm>
            <a:off x="8823960" y="4638040"/>
            <a:ext cx="8940800" cy="51816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25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626</Words>
  <Application>Microsoft Office PowerPoint</Application>
  <PresentationFormat>Произвольный</PresentationFormat>
  <Paragraphs>92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получения услуги </vt:lpstr>
      <vt:lpstr>Презентация PowerPoint</vt:lpstr>
      <vt:lpstr>Выбор услуги на ЕГПУ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225</cp:revision>
  <cp:lastPrinted>2023-02-28T10:42:39Z</cp:lastPrinted>
  <dcterms:created xsi:type="dcterms:W3CDTF">2006-08-16T00:00:00Z</dcterms:created>
  <dcterms:modified xsi:type="dcterms:W3CDTF">2024-01-25T07:27:41Z</dcterms:modified>
</cp:coreProperties>
</file>